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2" r:id="rId8"/>
    <p:sldId id="265" r:id="rId9"/>
    <p:sldId id="266" r:id="rId10"/>
    <p:sldId id="267" r:id="rId11"/>
    <p:sldId id="268" r:id="rId12"/>
    <p:sldId id="269" r:id="rId13"/>
    <p:sldId id="276" r:id="rId14"/>
    <p:sldId id="270" r:id="rId15"/>
    <p:sldId id="272" r:id="rId16"/>
    <p:sldId id="273" r:id="rId17"/>
    <p:sldId id="275" r:id="rId18"/>
    <p:sldId id="274" r:id="rId19"/>
    <p:sldId id="277" r:id="rId20"/>
    <p:sldId id="278" r:id="rId21"/>
    <p:sldId id="279" r:id="rId22"/>
    <p:sldId id="271" r:id="rId23"/>
    <p:sldId id="28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90" r:id="rId32"/>
    <p:sldId id="287" r:id="rId33"/>
    <p:sldId id="288" r:id="rId34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2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9FBA589-D2DF-4F0A-99FF-1EB57A5AE15F}" type="datetimeFigureOut">
              <a:rPr lang="th-TH" smtClean="0"/>
              <a:t>24/01/65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55BA0B5-6E01-42D7-AF28-87A3BD540A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6709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A589-D2DF-4F0A-99FF-1EB57A5AE15F}" type="datetimeFigureOut">
              <a:rPr lang="th-TH" smtClean="0"/>
              <a:t>24/01/65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A0B5-6E01-42D7-AF28-87A3BD540A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004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A589-D2DF-4F0A-99FF-1EB57A5AE15F}" type="datetimeFigureOut">
              <a:rPr lang="th-TH" smtClean="0"/>
              <a:t>24/01/65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A0B5-6E01-42D7-AF28-87A3BD540A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3493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A589-D2DF-4F0A-99FF-1EB57A5AE15F}" type="datetimeFigureOut">
              <a:rPr lang="th-TH" smtClean="0"/>
              <a:t>24/01/65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A0B5-6E01-42D7-AF28-87A3BD540A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8749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A589-D2DF-4F0A-99FF-1EB57A5AE15F}" type="datetimeFigureOut">
              <a:rPr lang="th-TH" smtClean="0"/>
              <a:t>24/01/65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A0B5-6E01-42D7-AF28-87A3BD540A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965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A589-D2DF-4F0A-99FF-1EB57A5AE15F}" type="datetimeFigureOut">
              <a:rPr lang="th-TH" smtClean="0"/>
              <a:t>24/01/65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A0B5-6E01-42D7-AF28-87A3BD540A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6874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A589-D2DF-4F0A-99FF-1EB57A5AE15F}" type="datetimeFigureOut">
              <a:rPr lang="th-TH" smtClean="0"/>
              <a:t>24/01/65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A0B5-6E01-42D7-AF28-87A3BD540A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8778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A589-D2DF-4F0A-99FF-1EB57A5AE15F}" type="datetimeFigureOut">
              <a:rPr lang="th-TH" smtClean="0"/>
              <a:t>24/01/65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A0B5-6E01-42D7-AF28-87A3BD540A76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9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A589-D2DF-4F0A-99FF-1EB57A5AE15F}" type="datetimeFigureOut">
              <a:rPr lang="th-TH" smtClean="0"/>
              <a:t>24/01/65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A0B5-6E01-42D7-AF28-87A3BD540A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311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A589-D2DF-4F0A-99FF-1EB57A5AE15F}" type="datetimeFigureOut">
              <a:rPr lang="th-TH" smtClean="0"/>
              <a:t>24/01/65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A0B5-6E01-42D7-AF28-87A3BD540A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3365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A589-D2DF-4F0A-99FF-1EB57A5AE15F}" type="datetimeFigureOut">
              <a:rPr lang="th-TH" smtClean="0"/>
              <a:t>24/01/65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A0B5-6E01-42D7-AF28-87A3BD540A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336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A589-D2DF-4F0A-99FF-1EB57A5AE15F}" type="datetimeFigureOut">
              <a:rPr lang="th-TH" smtClean="0"/>
              <a:t>24/01/65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A0B5-6E01-42D7-AF28-87A3BD540A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516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A589-D2DF-4F0A-99FF-1EB57A5AE15F}" type="datetimeFigureOut">
              <a:rPr lang="th-TH" smtClean="0"/>
              <a:t>24/01/65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A0B5-6E01-42D7-AF28-87A3BD540A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592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A589-D2DF-4F0A-99FF-1EB57A5AE15F}" type="datetimeFigureOut">
              <a:rPr lang="th-TH" smtClean="0"/>
              <a:t>24/01/65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A0B5-6E01-42D7-AF28-87A3BD540A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781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A589-D2DF-4F0A-99FF-1EB57A5AE15F}" type="datetimeFigureOut">
              <a:rPr lang="th-TH" smtClean="0"/>
              <a:t>24/01/65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A0B5-6E01-42D7-AF28-87A3BD540A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A589-D2DF-4F0A-99FF-1EB57A5AE15F}" type="datetimeFigureOut">
              <a:rPr lang="th-TH" smtClean="0"/>
              <a:t>24/01/65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A0B5-6E01-42D7-AF28-87A3BD540A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4037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A589-D2DF-4F0A-99FF-1EB57A5AE15F}" type="datetimeFigureOut">
              <a:rPr lang="th-TH" smtClean="0"/>
              <a:t>24/01/65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A0B5-6E01-42D7-AF28-87A3BD540A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330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FBA589-D2DF-4F0A-99FF-1EB57A5AE15F}" type="datetimeFigureOut">
              <a:rPr lang="th-TH" smtClean="0"/>
              <a:t>24/01/65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5BA0B5-6E01-42D7-AF28-87A3BD540A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78983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70966" y="170345"/>
            <a:ext cx="106843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ผลงานคุณภาพ </a:t>
            </a:r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QOF </a:t>
            </a:r>
            <a:r>
              <a:rPr lang="th-TH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โรงพยาบาล</a:t>
            </a:r>
            <a:r>
              <a:rPr lang="th-TH" sz="6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เขาคิชฌ</a:t>
            </a:r>
            <a:r>
              <a:rPr lang="th-TH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กูฏ</a:t>
            </a:r>
            <a:endParaRPr lang="th-TH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04395" y="1369298"/>
            <a:ext cx="117473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ในปี 2560</a:t>
            </a:r>
            <a:r>
              <a:rPr lang="th-TH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รพ.มีความสนใจในตัวชี้วัด 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QOF 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จึงได้หาข้อมูลต่างๆ เพื่อทำความเข้าใจ และตั้งเป้าที่จะผ่านตัวชี้วัด ถือเป็นความท้าทายต่อจาก 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HDC</a:t>
            </a:r>
            <a:endParaRPr lang="th-TH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/>
          <a:srcRect l="28660" t="17255" r="13693" b="13411"/>
          <a:stretch/>
        </p:blipFill>
        <p:spPr>
          <a:xfrm rot="21034348">
            <a:off x="366178" y="3184274"/>
            <a:ext cx="3962163" cy="2978361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3"/>
          <a:srcRect l="28660" t="18352" r="13889" b="24550"/>
          <a:stretch/>
        </p:blipFill>
        <p:spPr>
          <a:xfrm rot="191869">
            <a:off x="3376480" y="3568550"/>
            <a:ext cx="4897764" cy="3042297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4"/>
          <a:srcRect l="28562" t="17097" r="13693" b="13726"/>
          <a:stretch/>
        </p:blipFill>
        <p:spPr>
          <a:xfrm rot="21414389">
            <a:off x="7596194" y="3246165"/>
            <a:ext cx="4272351" cy="319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8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363435" y="202617"/>
            <a:ext cx="115106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เก็บผลงานสรุปทุกเดือน กำหนด 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Death Line 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ตาม 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Time Line</a:t>
            </a:r>
            <a:b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Admin 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ช่วยสนับสนุนด้านข้อมูลทุกด้าน เพื่อให้พื้นที่ทำงานง่ายขึ้น</a:t>
            </a:r>
            <a:endParaRPr lang="th-TH" sz="40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2"/>
          <a:srcRect l="2582" t="13333" r="18301" b="33804"/>
          <a:stretch/>
        </p:blipFill>
        <p:spPr>
          <a:xfrm>
            <a:off x="494851" y="1775012"/>
            <a:ext cx="11237267" cy="4692638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7100053" y="1775012"/>
            <a:ext cx="527120" cy="46926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8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15" y="1688502"/>
            <a:ext cx="10210669" cy="4968917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363435" y="181101"/>
            <a:ext cx="1140543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 เงินจัดสรรเป็นที่ 1 ของเขต เป็นปีที่ 2 </a:t>
            </a:r>
            <a:b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แต่ไม่โดดเด่นมากเนื่องจากทั้งเขต 6 มีความตื่นตัวเรื่อง 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QOF 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กันมากขึ้น</a:t>
            </a:r>
            <a:endParaRPr lang="th-TH" sz="40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82" y="2721684"/>
            <a:ext cx="1124174" cy="1124174"/>
          </a:xfrm>
          <a:prstGeom prst="rect">
            <a:avLst/>
          </a:prstGeom>
        </p:spPr>
      </p:pic>
      <p:sp>
        <p:nvSpPr>
          <p:cNvPr id="7" name="คำบรรยายภาพแบบเมฆ 6"/>
          <p:cNvSpPr/>
          <p:nvPr/>
        </p:nvSpPr>
        <p:spPr>
          <a:xfrm>
            <a:off x="7983296" y="3845858"/>
            <a:ext cx="2914200" cy="1952514"/>
          </a:xfrm>
          <a:prstGeom prst="cloudCallout">
            <a:avLst>
              <a:gd name="adj1" fmla="val 50043"/>
              <a:gd name="adj2" fmla="val 47073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ปีนี้คู่แข่งหลายที่เก่งขึ้นนะ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9897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383" y="1177815"/>
            <a:ext cx="7785534" cy="5505657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363435" y="181101"/>
            <a:ext cx="114054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ในภาพจังหวัดก็ไม่แตกต่างกันมาก ถือว่าทำกันได้ดีเลยทีเดียว</a:t>
            </a:r>
            <a:endParaRPr lang="th-TH" sz="40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953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59"/>
          <a:stretch/>
        </p:blipFill>
        <p:spPr>
          <a:xfrm>
            <a:off x="193638" y="2325591"/>
            <a:ext cx="11814232" cy="4279605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363435" y="374745"/>
            <a:ext cx="1140543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ผลงานดีขึ้นกว่าปี 61 ตรงตามเป้าหมาย </a:t>
            </a:r>
            <a:b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เรียนรู้ เข้าใจหลักการและเทคนิควิธี</a:t>
            </a:r>
            <a:r>
              <a:rPr lang="th-TH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ได้มาก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ขึ้น เพื่อวางแผนในปีถัดไป</a:t>
            </a:r>
            <a:endParaRPr lang="th-TH" sz="40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 rot="19654293">
            <a:off x="3150339" y="4827549"/>
            <a:ext cx="3454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ผ่าน 9 ไม่ผ่าน 4</a:t>
            </a:r>
            <a:endParaRPr lang="th-TH" sz="5400" b="1" cap="none" spc="0" dirty="0">
              <a:ln w="0">
                <a:solidFill>
                  <a:srgbClr val="FFC000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792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363434" y="171301"/>
            <a:ext cx="1140543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คป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สอ.</a:t>
            </a:r>
            <a:r>
              <a:rPr lang="th-TH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เขาคิชฌ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กูฏได้มีการอนุมัติจัดสรรเงิน ให้กับ </a:t>
            </a:r>
            <a:r>
              <a:rPr lang="th-TH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สสอ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และ รพ.สต. ตามผลงาน</a:t>
            </a:r>
            <a:b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40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2"/>
          <a:srcRect l="1601" t="13176" r="22222" b="14510"/>
          <a:stretch/>
        </p:blipFill>
        <p:spPr>
          <a:xfrm>
            <a:off x="1162122" y="935914"/>
            <a:ext cx="9808056" cy="5819195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59" y="5561049"/>
            <a:ext cx="5819887" cy="1056681"/>
          </a:xfrm>
          <a:prstGeom prst="rect">
            <a:avLst/>
          </a:prstGeom>
        </p:spPr>
      </p:pic>
      <p:sp>
        <p:nvSpPr>
          <p:cNvPr id="10" name="สี่เหลี่ยมผืนผ้า 9"/>
          <p:cNvSpPr/>
          <p:nvPr/>
        </p:nvSpPr>
        <p:spPr>
          <a:xfrm>
            <a:off x="5759755" y="5843544"/>
            <a:ext cx="41328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เราพี่น้องกัน ร่วมทุกข์ร่วมสุข</a:t>
            </a:r>
            <a:endParaRPr lang="th-TH" sz="36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9309">
            <a:off x="4218835" y="5846355"/>
            <a:ext cx="1643924" cy="7666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822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/>
          <p:cNvPicPr>
            <a:picLocks noChangeAspect="1"/>
          </p:cNvPicPr>
          <p:nvPr/>
        </p:nvPicPr>
        <p:blipFill rotWithShape="1">
          <a:blip r:embed="rId2"/>
          <a:srcRect l="31993" t="9412" r="30164" b="5098"/>
          <a:stretch/>
        </p:blipFill>
        <p:spPr>
          <a:xfrm>
            <a:off x="7818114" y="1047741"/>
            <a:ext cx="4018579" cy="567390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52221" y="135828"/>
            <a:ext cx="120608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QOF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2563 เราได้มีการเตรียมพร้อมด้านข้อมูลมากยิ่งขึ้น และจังหวัดให้ความสนใจ</a:t>
            </a:r>
            <a:endParaRPr lang="th-TH" sz="40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4" name="กลุ่ม 13"/>
          <p:cNvGrpSpPr/>
          <p:nvPr/>
        </p:nvGrpSpPr>
        <p:grpSpPr>
          <a:xfrm>
            <a:off x="184513" y="2054710"/>
            <a:ext cx="2845970" cy="1246343"/>
            <a:chOff x="215151" y="1471497"/>
            <a:chExt cx="3203895" cy="1403090"/>
          </a:xfrm>
        </p:grpSpPr>
        <p:pic>
          <p:nvPicPr>
            <p:cNvPr id="10" name="รูปภาพ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11" y="1471497"/>
              <a:ext cx="3141235" cy="1403090"/>
            </a:xfrm>
            <a:prstGeom prst="rect">
              <a:avLst/>
            </a:prstGeom>
          </p:spPr>
        </p:pic>
        <p:sp>
          <p:nvSpPr>
            <p:cNvPr id="12" name="สี่เหลี่ยมผืนผ้า 11"/>
            <p:cNvSpPr/>
            <p:nvPr/>
          </p:nvSpPr>
          <p:spPr>
            <a:xfrm>
              <a:off x="215151" y="1745337"/>
              <a:ext cx="2947596" cy="72761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Template</a:t>
              </a:r>
              <a:endParaRPr lang="th-TH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5" name="กลุ่ม 14"/>
          <p:cNvGrpSpPr/>
          <p:nvPr/>
        </p:nvGrpSpPr>
        <p:grpSpPr>
          <a:xfrm>
            <a:off x="6123486" y="1300434"/>
            <a:ext cx="2947596" cy="1072686"/>
            <a:chOff x="5431381" y="1446846"/>
            <a:chExt cx="2947596" cy="1072686"/>
          </a:xfrm>
        </p:grpSpPr>
        <p:pic>
          <p:nvPicPr>
            <p:cNvPr id="11" name="รูปภาพ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36551">
              <a:off x="5781451" y="1446846"/>
              <a:ext cx="2508099" cy="1072686"/>
            </a:xfrm>
            <a:prstGeom prst="rect">
              <a:avLst/>
            </a:prstGeom>
          </p:spPr>
        </p:pic>
        <p:sp>
          <p:nvSpPr>
            <p:cNvPr id="13" name="สี่เหลี่ยมผืนผ้า 12"/>
            <p:cNvSpPr/>
            <p:nvPr/>
          </p:nvSpPr>
          <p:spPr>
            <a:xfrm rot="20210164">
              <a:off x="5431381" y="1551891"/>
              <a:ext cx="2947596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h-TH" sz="4800" b="1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คู่มือ</a:t>
              </a:r>
              <a:endParaRPr lang="th-TH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17" name="สี่เหลี่ยมผืนผ้า 16"/>
          <p:cNvSpPr/>
          <p:nvPr/>
        </p:nvSpPr>
        <p:spPr>
          <a:xfrm>
            <a:off x="462579" y="919020"/>
            <a:ext cx="625898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จึงมีการจัดอบรมทั้งจังหวัด </a:t>
            </a:r>
            <a:br>
              <a:rPr lang="th-TH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h-TH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และได้รับเกียรติให้เป็นวิทยากรในการสอน</a:t>
            </a:r>
            <a:endParaRPr lang="th-TH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4"/>
          <a:srcRect l="15425" t="33569" r="9477" b="6510"/>
          <a:stretch/>
        </p:blipFill>
        <p:spPr>
          <a:xfrm>
            <a:off x="327648" y="3096313"/>
            <a:ext cx="7269636" cy="3625328"/>
          </a:xfrm>
          <a:prstGeom prst="rect">
            <a:avLst/>
          </a:prstGeom>
        </p:spPr>
      </p:pic>
      <p:grpSp>
        <p:nvGrpSpPr>
          <p:cNvPr id="18" name="กลุ่ม 17"/>
          <p:cNvGrpSpPr/>
          <p:nvPr/>
        </p:nvGrpSpPr>
        <p:grpSpPr>
          <a:xfrm>
            <a:off x="6219866" y="5045480"/>
            <a:ext cx="2730500" cy="1100548"/>
            <a:chOff x="6043998" y="2019602"/>
            <a:chExt cx="5213876" cy="1770546"/>
          </a:xfrm>
        </p:grpSpPr>
        <p:pic>
          <p:nvPicPr>
            <p:cNvPr id="19" name="รูปภาพ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3998" y="2019602"/>
              <a:ext cx="5213876" cy="1770546"/>
            </a:xfrm>
            <a:prstGeom prst="rect">
              <a:avLst/>
            </a:prstGeom>
          </p:spPr>
        </p:pic>
        <p:sp>
          <p:nvSpPr>
            <p:cNvPr id="20" name="สี่เหลี่ยมผืนผ้า 19"/>
            <p:cNvSpPr/>
            <p:nvPr/>
          </p:nvSpPr>
          <p:spPr>
            <a:xfrm>
              <a:off x="6803566" y="2260471"/>
              <a:ext cx="3749422" cy="11388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000" b="1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ตัวชี้วัด </a:t>
              </a:r>
              <a:r>
                <a:rPr lang="en-US" sz="4000" b="1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QOF63</a:t>
              </a:r>
              <a:endParaRPr lang="th-TH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261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2974" t="9098" r="55360" b="39138"/>
          <a:stretch/>
        </p:blipFill>
        <p:spPr>
          <a:xfrm>
            <a:off x="6325497" y="2342636"/>
            <a:ext cx="5378823" cy="4176497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3"/>
          <a:srcRect l="3759" t="8942" r="41046" b="11530"/>
          <a:stretch/>
        </p:blipFill>
        <p:spPr>
          <a:xfrm>
            <a:off x="453191" y="1914860"/>
            <a:ext cx="5112832" cy="4604273"/>
          </a:xfrm>
          <a:prstGeom prst="rect">
            <a:avLst/>
          </a:prstGeom>
        </p:spPr>
      </p:pic>
      <p:grpSp>
        <p:nvGrpSpPr>
          <p:cNvPr id="6" name="กลุ่ม 5"/>
          <p:cNvGrpSpPr/>
          <p:nvPr/>
        </p:nvGrpSpPr>
        <p:grpSpPr>
          <a:xfrm>
            <a:off x="2635621" y="1213315"/>
            <a:ext cx="3203895" cy="1403090"/>
            <a:chOff x="215151" y="1471497"/>
            <a:chExt cx="3203895" cy="1403090"/>
          </a:xfrm>
        </p:grpSpPr>
        <p:pic>
          <p:nvPicPr>
            <p:cNvPr id="7" name="รูปภาพ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11" y="1471497"/>
              <a:ext cx="3141235" cy="1403090"/>
            </a:xfrm>
            <a:prstGeom prst="rect">
              <a:avLst/>
            </a:prstGeom>
          </p:spPr>
        </p:pic>
        <p:sp>
          <p:nvSpPr>
            <p:cNvPr id="8" name="สี่เหลี่ยมผืนผ้า 7"/>
            <p:cNvSpPr/>
            <p:nvPr/>
          </p:nvSpPr>
          <p:spPr>
            <a:xfrm>
              <a:off x="215151" y="1745337"/>
              <a:ext cx="294759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h-TH" sz="4000" b="1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เว็บจังหวัด</a:t>
              </a:r>
              <a:endParaRPr lang="th-TH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9" name="สี่เหลี่ยมผืนผ้า 8"/>
          <p:cNvSpPr/>
          <p:nvPr/>
        </p:nvSpPr>
        <p:spPr>
          <a:xfrm>
            <a:off x="52221" y="135828"/>
            <a:ext cx="117473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Web Monitor 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ที่ช่วยให้ทำงานง่ายขึ้นในการตรวจสอบผลงาน</a:t>
            </a:r>
            <a:endParaRPr lang="th-TH" sz="40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0" name="กลุ่ม 9"/>
          <p:cNvGrpSpPr/>
          <p:nvPr/>
        </p:nvGrpSpPr>
        <p:grpSpPr>
          <a:xfrm>
            <a:off x="8347932" y="2080843"/>
            <a:ext cx="3203895" cy="1403090"/>
            <a:chOff x="215151" y="1471497"/>
            <a:chExt cx="3203895" cy="1403090"/>
          </a:xfrm>
        </p:grpSpPr>
        <p:pic>
          <p:nvPicPr>
            <p:cNvPr id="11" name="รูปภาพ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11" y="1471497"/>
              <a:ext cx="3141235" cy="1403090"/>
            </a:xfrm>
            <a:prstGeom prst="rect">
              <a:avLst/>
            </a:prstGeom>
          </p:spPr>
        </p:pic>
        <p:sp>
          <p:nvSpPr>
            <p:cNvPr id="12" name="สี่เหลี่ยมผืนผ้า 11"/>
            <p:cNvSpPr/>
            <p:nvPr/>
          </p:nvSpPr>
          <p:spPr>
            <a:xfrm>
              <a:off x="215151" y="1745337"/>
              <a:ext cx="294759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h-TH" sz="4000" b="1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เว็บเขต 6</a:t>
              </a:r>
              <a:endParaRPr lang="th-TH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760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2"/>
          <a:srcRect l="31993" t="9412" r="30164" b="5726"/>
          <a:stretch/>
        </p:blipFill>
        <p:spPr>
          <a:xfrm>
            <a:off x="323432" y="2360406"/>
            <a:ext cx="3028814" cy="4245048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3"/>
          <a:srcRect l="23562" t="14275" r="21634" b="28470"/>
          <a:stretch/>
        </p:blipFill>
        <p:spPr>
          <a:xfrm>
            <a:off x="3779883" y="1834481"/>
            <a:ext cx="7298606" cy="4765637"/>
          </a:xfrm>
          <a:prstGeom prst="rect">
            <a:avLst/>
          </a:prstGeom>
        </p:spPr>
      </p:pic>
      <p:grpSp>
        <p:nvGrpSpPr>
          <p:cNvPr id="6" name="กลุ่ม 5"/>
          <p:cNvGrpSpPr/>
          <p:nvPr/>
        </p:nvGrpSpPr>
        <p:grpSpPr>
          <a:xfrm rot="21388080">
            <a:off x="1333890" y="1270062"/>
            <a:ext cx="3203895" cy="1403090"/>
            <a:chOff x="215151" y="1471497"/>
            <a:chExt cx="3203895" cy="1403090"/>
          </a:xfrm>
        </p:grpSpPr>
        <p:pic>
          <p:nvPicPr>
            <p:cNvPr id="7" name="รูปภาพ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11" y="1471497"/>
              <a:ext cx="3141235" cy="1403090"/>
            </a:xfrm>
            <a:prstGeom prst="rect">
              <a:avLst/>
            </a:prstGeom>
          </p:spPr>
        </p:pic>
        <p:sp>
          <p:nvSpPr>
            <p:cNvPr id="8" name="สี่เหลี่ยมผืนผ้า 7"/>
            <p:cNvSpPr/>
            <p:nvPr/>
          </p:nvSpPr>
          <p:spPr>
            <a:xfrm>
              <a:off x="215151" y="1745337"/>
              <a:ext cx="294759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h-TH" sz="4000" b="1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เสริมข้อมูล</a:t>
              </a:r>
              <a:endParaRPr lang="th-TH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10" name="สี่เหลี่ยมผืนผ้า 9"/>
          <p:cNvSpPr/>
          <p:nvPr/>
        </p:nvSpPr>
        <p:spPr>
          <a:xfrm>
            <a:off x="323432" y="292632"/>
            <a:ext cx="1150841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ศึกษาเงื่อนไข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AddOn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35% 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2563 เพิ่มเติม</a:t>
            </a:r>
            <a:endParaRPr lang="th-TH" sz="40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59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2"/>
          <a:srcRect l="2385" t="13333" r="12909" b="45726"/>
          <a:stretch/>
        </p:blipFill>
        <p:spPr>
          <a:xfrm>
            <a:off x="268937" y="2802851"/>
            <a:ext cx="11690774" cy="353158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52221" y="135828"/>
            <a:ext cx="117473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วางแผนชัดเจน กำหนดสิทธิ์ของเป้าหมาย เพื่อป้องกันการสับสน </a:t>
            </a:r>
            <a:b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และนอกจาก 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HDC+QOF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ยังมีการเพิ่มข้อมูล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AddOn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35% 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เข้าไปด้วย</a:t>
            </a:r>
            <a:endParaRPr lang="th-TH" sz="40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" name="กลุ่ม 6"/>
          <p:cNvGrpSpPr/>
          <p:nvPr/>
        </p:nvGrpSpPr>
        <p:grpSpPr>
          <a:xfrm>
            <a:off x="8832026" y="1821125"/>
            <a:ext cx="3203895" cy="1403090"/>
            <a:chOff x="215151" y="1471497"/>
            <a:chExt cx="3203895" cy="1403090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11" y="1471497"/>
              <a:ext cx="3141235" cy="1403090"/>
            </a:xfrm>
            <a:prstGeom prst="rect">
              <a:avLst/>
            </a:prstGeom>
          </p:spPr>
        </p:pic>
        <p:sp>
          <p:nvSpPr>
            <p:cNvPr id="9" name="สี่เหลี่ยมผืนผ้า 8"/>
            <p:cNvSpPr/>
            <p:nvPr/>
          </p:nvSpPr>
          <p:spPr>
            <a:xfrm>
              <a:off x="215151" y="1745337"/>
              <a:ext cx="294759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h-TH" sz="4000" b="1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ข้อตกลงชัด</a:t>
              </a:r>
              <a:endParaRPr lang="th-TH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10" name="สี่เหลี่ยมผืนผ้า 9"/>
          <p:cNvSpPr/>
          <p:nvPr/>
        </p:nvSpPr>
        <p:spPr>
          <a:xfrm>
            <a:off x="268938" y="1833355"/>
            <a:ext cx="561549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3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เนื่องด้วยปีนี้ </a:t>
            </a:r>
            <a:r>
              <a:rPr lang="th-TH" sz="3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สสจ</a:t>
            </a:r>
            <a:r>
              <a:rPr lang="th-TH" sz="3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ใช้ตัวชี้วัด </a:t>
            </a:r>
            <a:r>
              <a:rPr lang="en-US" sz="3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QOF </a:t>
            </a:r>
            <a:r>
              <a:rPr lang="th-TH" sz="3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เป็นหลัก</a:t>
            </a:r>
            <a:endParaRPr lang="th-TH" sz="3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107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t="11451" r="19967" b="17333"/>
          <a:stretch/>
        </p:blipFill>
        <p:spPr>
          <a:xfrm>
            <a:off x="1181115" y="1287931"/>
            <a:ext cx="9793045" cy="5446357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323432" y="292632"/>
            <a:ext cx="1150841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ติดตามผลงานเป็นระยะ เข้าไปช่วยสนับสนุนด้านข้อมูลให้ผ่านตัวชี้วัด</a:t>
            </a:r>
            <a:endParaRPr lang="th-TH" sz="40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/>
          <a:srcRect t="11293" r="19967" b="17177"/>
          <a:stretch/>
        </p:blipFill>
        <p:spPr>
          <a:xfrm>
            <a:off x="1181114" y="1287931"/>
            <a:ext cx="9793045" cy="5470351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4"/>
          <a:srcRect t="11295" r="19869" b="17334"/>
          <a:stretch/>
        </p:blipFill>
        <p:spPr>
          <a:xfrm>
            <a:off x="1181113" y="1287930"/>
            <a:ext cx="9783492" cy="5446357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5"/>
          <a:srcRect t="11294" r="19967" b="17176"/>
          <a:stretch/>
        </p:blipFill>
        <p:spPr>
          <a:xfrm>
            <a:off x="1181111" y="1287928"/>
            <a:ext cx="9783493" cy="5465015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6"/>
          <a:srcRect t="11294" r="19967" b="17176"/>
          <a:stretch/>
        </p:blipFill>
        <p:spPr>
          <a:xfrm>
            <a:off x="1181110" y="1282588"/>
            <a:ext cx="9783494" cy="546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9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39850" y="353224"/>
            <a:ext cx="119517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วางแผนทำตามตัวชี้วัด โดยยังไม่รู้ผลลัพธ์ว่าจะได้อะไร ส่วนหนึ่ง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 </a:t>
            </a:r>
            <a:r>
              <a:rPr lang="th-TH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คป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สอ.</a:t>
            </a:r>
            <a:r>
              <a:rPr lang="th-TH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เขาคิชฌ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กูฏได้ทำตัวชี้วัด 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HDC 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ได้ค่อนข้างดีแล้ว จึงมองหาความท้าทายใหม่ๆ</a:t>
            </a:r>
            <a:endParaRPr lang="th-TH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/>
          <a:srcRect l="26111" t="20079" r="35948" b="16392"/>
          <a:stretch/>
        </p:blipFill>
        <p:spPr>
          <a:xfrm>
            <a:off x="656218" y="1785019"/>
            <a:ext cx="4625788" cy="4840942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/>
          <a:srcRect l="26209" t="39059" r="34477" b="38823"/>
          <a:stretch/>
        </p:blipFill>
        <p:spPr>
          <a:xfrm>
            <a:off x="6126477" y="4390858"/>
            <a:ext cx="5655029" cy="1988427"/>
          </a:xfrm>
          <a:prstGeom prst="rect">
            <a:avLst/>
          </a:prstGeom>
        </p:spPr>
      </p:pic>
      <p:grpSp>
        <p:nvGrpSpPr>
          <p:cNvPr id="12" name="กลุ่ม 11"/>
          <p:cNvGrpSpPr/>
          <p:nvPr/>
        </p:nvGrpSpPr>
        <p:grpSpPr>
          <a:xfrm>
            <a:off x="6226878" y="2148487"/>
            <a:ext cx="5213876" cy="1770546"/>
            <a:chOff x="6043998" y="2019602"/>
            <a:chExt cx="5213876" cy="1770546"/>
          </a:xfrm>
        </p:grpSpPr>
        <p:pic>
          <p:nvPicPr>
            <p:cNvPr id="10" name="รูปภาพ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3998" y="2019602"/>
              <a:ext cx="5213876" cy="1770546"/>
            </a:xfrm>
            <a:prstGeom prst="rect">
              <a:avLst/>
            </a:prstGeom>
          </p:spPr>
        </p:pic>
        <p:sp>
          <p:nvSpPr>
            <p:cNvPr id="11" name="สี่เหลี่ยมผืนผ้า 10"/>
            <p:cNvSpPr/>
            <p:nvPr/>
          </p:nvSpPr>
          <p:spPr>
            <a:xfrm>
              <a:off x="7048575" y="2320405"/>
              <a:ext cx="3204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400" b="1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ตัวชี้วัด </a:t>
              </a:r>
              <a:r>
                <a:rPr lang="en-US" sz="5400" b="1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QOF60</a:t>
              </a:r>
              <a:endParaRPr lang="th-TH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246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323432" y="292632"/>
            <a:ext cx="1150841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สรุปการติดตามภาพรวมจังหวัด</a:t>
            </a:r>
            <a:b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พร้อมทั้งเปรียบเทียบข้อมูลที่ดีที่สุดในเขต 6</a:t>
            </a:r>
            <a:endParaRPr lang="th-TH" sz="40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2" y="2134216"/>
            <a:ext cx="12192000" cy="3708364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4216"/>
            <a:ext cx="12192000" cy="3714347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" y="2134216"/>
            <a:ext cx="12192000" cy="3714347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81" y="2134216"/>
            <a:ext cx="12192000" cy="386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0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15851" y="152782"/>
            <a:ext cx="117466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 เป็นอันดับที่ 16 ของเขต 6 เนื่องจากเปลี่ยนวิธีการคิดเงินจัดสรร</a:t>
            </a:r>
            <a:endParaRPr lang="th-TH" sz="40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/>
          <a:srcRect l="2385" t="13176" r="47712" b="31922"/>
          <a:stretch/>
        </p:blipFill>
        <p:spPr>
          <a:xfrm>
            <a:off x="1968995" y="981967"/>
            <a:ext cx="8240359" cy="566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2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/>
          <a:srcRect l="2386" t="13177" r="47614" b="51529"/>
          <a:stretch/>
        </p:blipFill>
        <p:spPr>
          <a:xfrm>
            <a:off x="901385" y="1919652"/>
            <a:ext cx="10375579" cy="4577462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215850" y="271116"/>
            <a:ext cx="117466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เป็นอันดับที่ 3 ของจังหวัด จากการใช้จำนวนผลงานคูณคะแนนที่ได้ </a:t>
            </a:r>
            <a:b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นำมารวมกันทั้งหมดเพื่อหาค่าเฉลี่ยเงินจัดสรร แล้วคูณกลับเป็นเงินจัดสรร</a:t>
            </a:r>
            <a:endParaRPr lang="th-TH" sz="40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1868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t="20706" r="58497" b="22510"/>
          <a:stretch/>
        </p:blipFill>
        <p:spPr>
          <a:xfrm>
            <a:off x="751592" y="2340062"/>
            <a:ext cx="4831628" cy="4131614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215850" y="271116"/>
            <a:ext cx="117466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หากวัดตามคุณภาพข้อมูลแล้ว ถือว่าได้อันดับ 1 ของเขต </a:t>
            </a:r>
            <a:b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ร่วมกับ รพ.สองพี่น้อง เพียงแต่มีจำนวนประชากรน้อย</a:t>
            </a:r>
            <a:endParaRPr lang="th-TH" sz="40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/>
          <a:srcRect l="6111" t="23216" r="55261" b="22352"/>
          <a:stretch/>
        </p:blipFill>
        <p:spPr>
          <a:xfrm>
            <a:off x="6777317" y="2340062"/>
            <a:ext cx="4691227" cy="413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19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2484" t="13333" r="18104" b="41334"/>
          <a:stretch/>
        </p:blipFill>
        <p:spPr>
          <a:xfrm>
            <a:off x="1" y="1792631"/>
            <a:ext cx="12192000" cy="4349985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 rot="19654293">
            <a:off x="4242769" y="4071579"/>
            <a:ext cx="3706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ผ่าน 12 ไม่ผ่าน 1</a:t>
            </a:r>
            <a:endParaRPr lang="th-TH" sz="5400" b="1" cap="none" spc="0" dirty="0">
              <a:ln w="0">
                <a:solidFill>
                  <a:srgbClr val="FFC000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15850" y="271116"/>
            <a:ext cx="117466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คป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สอ.</a:t>
            </a:r>
            <a:r>
              <a:rPr lang="th-TH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เขาคิชฌ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กูฏ ก็ถือว่าทำได้ดีมากแล้ว</a:t>
            </a:r>
            <a:b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เพราะข้อจำกัดด้านจำนวนประชากรที่เป็นผลงาน</a:t>
            </a:r>
            <a:endParaRPr lang="th-TH" sz="40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5258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/>
          <a:srcRect t="20706" r="22026" b="18432"/>
          <a:stretch/>
        </p:blipFill>
        <p:spPr>
          <a:xfrm>
            <a:off x="534297" y="1131013"/>
            <a:ext cx="11331388" cy="552797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140553" y="249601"/>
            <a:ext cx="117466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จัดสรรเงิน 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QOF2563 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 </a:t>
            </a:r>
            <a:r>
              <a:rPr lang="th-TH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คป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สอ.</a:t>
            </a:r>
            <a:r>
              <a:rPr lang="th-TH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เขาคิชฌ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กูฏ ตามนโยบาย เสร็จสิ้นภารกิจ</a:t>
            </a:r>
            <a:endParaRPr lang="th-TH" sz="40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เมฆ 1"/>
          <p:cNvSpPr/>
          <p:nvPr/>
        </p:nvSpPr>
        <p:spPr>
          <a:xfrm>
            <a:off x="8821271" y="3894998"/>
            <a:ext cx="2872292" cy="2216076"/>
          </a:xfrm>
          <a:prstGeom prst="clou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จ่ายตามผลงานนะจ๊ะ</a:t>
            </a:r>
            <a:endParaRPr lang="th-TH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456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2221" y="92796"/>
            <a:ext cx="120608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QOF</a:t>
            </a:r>
            <a:r>
              <a:rPr lang="th-TH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2564 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เรามีความพร้อมมากขึ้น และได้หาข้อมูลด้านอื่นๆเพิ่มเติม</a:t>
            </a:r>
            <a:endParaRPr lang="th-TH" sz="40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9" y="1039091"/>
            <a:ext cx="12192000" cy="5818909"/>
          </a:xfrm>
          <a:prstGeom prst="rect">
            <a:avLst/>
          </a:prstGeom>
        </p:spPr>
      </p:pic>
      <p:grpSp>
        <p:nvGrpSpPr>
          <p:cNvPr id="6" name="กลุ่ม 5"/>
          <p:cNvGrpSpPr/>
          <p:nvPr/>
        </p:nvGrpSpPr>
        <p:grpSpPr>
          <a:xfrm rot="210903">
            <a:off x="9393369" y="5120780"/>
            <a:ext cx="2730500" cy="1100548"/>
            <a:chOff x="6043998" y="1933067"/>
            <a:chExt cx="5213876" cy="1770546"/>
          </a:xfrm>
        </p:grpSpPr>
        <p:pic>
          <p:nvPicPr>
            <p:cNvPr id="7" name="รูปภาพ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3998" y="1933067"/>
              <a:ext cx="5213876" cy="1770546"/>
            </a:xfrm>
            <a:prstGeom prst="rect">
              <a:avLst/>
            </a:prstGeom>
          </p:spPr>
        </p:pic>
        <p:sp>
          <p:nvSpPr>
            <p:cNvPr id="8" name="สี่เหลี่ยมผืนผ้า 7"/>
            <p:cNvSpPr/>
            <p:nvPr/>
          </p:nvSpPr>
          <p:spPr>
            <a:xfrm>
              <a:off x="6355367" y="2122272"/>
              <a:ext cx="4625671" cy="11388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000" b="1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ตัวชี้วัด </a:t>
              </a:r>
              <a:r>
                <a:rPr lang="en-US" sz="4000" b="1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QOF64</a:t>
              </a:r>
              <a:endParaRPr lang="th-TH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730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31110" y="361738"/>
            <a:ext cx="119604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ติดตามประเมินผลงาน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 </a:t>
            </a:r>
            <a:r>
              <a:rPr lang="th-TH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คป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สอ. 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ยังทำผลงานได้ดีเช่นเคย</a:t>
            </a:r>
            <a:endParaRPr lang="th-TH" sz="40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2"/>
          <a:srcRect l="2745" t="23215" r="23987" b="24863"/>
          <a:stretch/>
        </p:blipFill>
        <p:spPr>
          <a:xfrm>
            <a:off x="131110" y="1473798"/>
            <a:ext cx="11830116" cy="5239644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848" y="3238051"/>
            <a:ext cx="2788520" cy="215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3611"/>
            <a:ext cx="12192000" cy="389957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65555" y="523103"/>
            <a:ext cx="1206089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 ติดตาม ผลงานระดับจังหวัด</a:t>
            </a:r>
            <a:b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แจ้งกระตุ้นเตือน เพื่อให้เกิดการใส่ใจ ผลงานเป็นที่น่าพอใจ</a:t>
            </a:r>
            <a:endParaRPr lang="th-TH" sz="40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9574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5555" y="523103"/>
            <a:ext cx="1206089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ระดับเขต เราก็ติดตาม (จะขยันไปไหน)  จันทบุรี กับ สระแก้ว ผ่านเท่ากัน</a:t>
            </a:r>
            <a:b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 เม.ย. 64 แล้ว ชลบุรี กับ สมุทรปราการ ยังผ่านไม่ถึงครึ่ง</a:t>
            </a:r>
            <a:endParaRPr lang="th-TH" sz="40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82" y="2334410"/>
            <a:ext cx="11609436" cy="415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5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344244" y="353224"/>
            <a:ext cx="117473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เนื่องจากไม่ทราบเกณฑ์ที่ชัดเจน ผลงานจึงออกมาไม่ได้ตามเป้าหมาย </a:t>
            </a:r>
            <a:b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จึงถือเป็นการเรียนรู้ในการทำตัวชี้วัดในขวบปีแรก </a:t>
            </a:r>
            <a:endParaRPr lang="th-TH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/>
          <a:srcRect l="2484" t="13333" r="50162" b="46667"/>
          <a:stretch/>
        </p:blipFill>
        <p:spPr>
          <a:xfrm>
            <a:off x="338862" y="1965074"/>
            <a:ext cx="8530814" cy="4503845"/>
          </a:xfrm>
          <a:prstGeom prst="rect">
            <a:avLst/>
          </a:prstGeom>
        </p:spPr>
      </p:pic>
      <p:sp>
        <p:nvSpPr>
          <p:cNvPr id="7" name="คำบรรยายภาพแบบเมฆ 6"/>
          <p:cNvSpPr/>
          <p:nvPr/>
        </p:nvSpPr>
        <p:spPr>
          <a:xfrm>
            <a:off x="8869676" y="2524472"/>
            <a:ext cx="3322324" cy="2818504"/>
          </a:xfrm>
          <a:prstGeom prst="cloud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/>
              <a:t>ยังงงๆอยู่นะจ๊ะนายจ๋า</a:t>
            </a:r>
            <a:endParaRPr lang="th-TH" sz="4000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 rot="19654293">
            <a:off x="2263363" y="3755331"/>
            <a:ext cx="3706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ผ่าน 2 ไม่ผ่าน 10</a:t>
            </a:r>
            <a:endParaRPr lang="th-TH" sz="5400" b="1" cap="none" spc="0" dirty="0">
              <a:ln w="0">
                <a:solidFill>
                  <a:srgbClr val="FFC000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74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82126" y="121910"/>
            <a:ext cx="1206089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ผลการจัดสรร ได้รับน้อยลงมาก เนื่องจากเปลี่ยนวิธีการจัดสรร 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อีกแล้ว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b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โดยคิดผลงานทุกที่ ที่ผ่านขั้นต่ำของปี 2563 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(1 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ทำให้หลายที่ผ่านเข้ามามาก เมื่อหารแล้วค่าเฉลี่ยจะน้อยลงมาก และเมื่อคูณกลับเป็นเงินจัดสรร 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ก็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ลดลง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ดัง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รูป</a:t>
            </a:r>
            <a:endParaRPr lang="th-TH" sz="40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/>
          <a:srcRect t="20705" r="4379" b="27844"/>
          <a:stretch/>
        </p:blipFill>
        <p:spPr>
          <a:xfrm>
            <a:off x="82126" y="2549562"/>
            <a:ext cx="12027748" cy="4044877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 rot="19654293">
            <a:off x="4259338" y="4390033"/>
            <a:ext cx="3706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ผ่าน 10 ไม่ผ่าน 2</a:t>
            </a:r>
            <a:endParaRPr lang="th-TH" sz="5400" b="1" cap="none" spc="0" dirty="0">
              <a:ln w="0">
                <a:solidFill>
                  <a:srgbClr val="FFC000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618674" y="2007112"/>
            <a:ext cx="6631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ทำได้ดีก็ไม่ช่วยอะไรเพราะข้อจำกัดคือ 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จำนวนประชากร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endParaRPr lang="th-TH" sz="32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9345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t="20705" r="27712" b="41177"/>
          <a:stretch/>
        </p:blipFill>
        <p:spPr>
          <a:xfrm>
            <a:off x="0" y="2318184"/>
            <a:ext cx="12192000" cy="4018071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82126" y="121910"/>
            <a:ext cx="12060890" cy="18928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9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เมื่องบประมาณจัดสรรตามจำนวนประชากร เราจึงมาวิเคราะห์ต่อว่าแล้วด้าน </a:t>
            </a:r>
            <a:r>
              <a:rPr lang="en-US" sz="39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39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</a:t>
            </a:r>
            <a:r>
              <a:rPr lang="en-US" sz="39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  <a:r>
              <a:rPr lang="th-TH" sz="39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เป็นยังไง ซึ่งปีนี้ไม่มีแบ่งระดับคะแนน ทำให้การผ่าน 50</a:t>
            </a:r>
            <a:r>
              <a:rPr lang="en-US" sz="39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r>
              <a:rPr lang="th-TH" sz="39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 </a:t>
            </a:r>
            <a:r>
              <a:rPr lang="en-US" sz="39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100%</a:t>
            </a:r>
            <a:r>
              <a:rPr lang="th-TH" sz="39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มีค่าเท่ากัน ตารางนี้จึงบอกได้แค่จำนวนการผ่านตัวชี้วัด ซึ่งจริงๆแล้วต้องดูผลงานร้อยละร่วมด้วย</a:t>
            </a:r>
            <a:endParaRPr lang="th-TH" sz="39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606062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5" y="952507"/>
            <a:ext cx="11535672" cy="5905493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-1251242" y="70642"/>
            <a:ext cx="1482727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จัดสรรเงิน 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QOF2564 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ตามนโยบาย แบ่งกันไปตามสัดส่วน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 สิ้นสุด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ภารกิจปี 64 </a:t>
            </a:r>
            <a:endParaRPr lang="th-TH" sz="40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271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129" y="2734012"/>
            <a:ext cx="4381500" cy="24765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สี่เหลี่ยมผืนผ้า 4"/>
          <p:cNvSpPr/>
          <p:nvPr/>
        </p:nvSpPr>
        <p:spPr>
          <a:xfrm>
            <a:off x="208333" y="453996"/>
            <a:ext cx="1174664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ขอบคุณที่ติดตามการเดินทางของเรามาจนถึงตอนนี้</a:t>
            </a:r>
            <a:b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จากนี้ไปตัวชี้วัด 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QOF 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อาจลดความสำคัญลงเป็นเพียงงานประจำ</a:t>
            </a:r>
            <a:b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แต่เราจะยังคงรักษาคุณภาพของงานไว้ และดูทิศทางต่อไปในอนาคต</a:t>
            </a:r>
            <a:endParaRPr lang="th-TH" sz="40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0555" y="5392345"/>
            <a:ext cx="117466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ติดตามงานต่อไปของเรา เกี่ยวกับระบบ 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“Vaccine Covid-19” 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EP8 </a:t>
            </a:r>
            <a:r>
              <a:rPr lang="th-TH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นะคร้าบ</a:t>
            </a:r>
            <a:endParaRPr lang="th-TH" sz="40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2842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44244" y="353224"/>
            <a:ext cx="117473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เริ่มใหม่ 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QOF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2561 ตัวชี้วัดเหมือนเดิม แต่เพิ่มเติมคือความรู้ </a:t>
            </a:r>
            <a:b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มีเป้าที่ชัดเจน</a:t>
            </a:r>
            <a:r>
              <a:rPr lang="th-TH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และรับผลงาน 1 เม.ย. 60 – 31 มี.ค. 61 ช่วงเวลาต่างกับ 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HDC</a:t>
            </a:r>
            <a:endParaRPr lang="th-TH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51"/>
          <a:stretch/>
        </p:blipFill>
        <p:spPr>
          <a:xfrm>
            <a:off x="6148443" y="4289835"/>
            <a:ext cx="5943152" cy="1933575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6"/>
          <a:stretch/>
        </p:blipFill>
        <p:spPr>
          <a:xfrm>
            <a:off x="136440" y="2213385"/>
            <a:ext cx="5920114" cy="4010025"/>
          </a:xfrm>
          <a:prstGeom prst="rect">
            <a:avLst/>
          </a:prstGeom>
        </p:spPr>
      </p:pic>
      <p:grpSp>
        <p:nvGrpSpPr>
          <p:cNvPr id="8" name="กลุ่ม 7"/>
          <p:cNvGrpSpPr/>
          <p:nvPr/>
        </p:nvGrpSpPr>
        <p:grpSpPr>
          <a:xfrm>
            <a:off x="6635669" y="2097976"/>
            <a:ext cx="5213876" cy="1770546"/>
            <a:chOff x="6043998" y="2019602"/>
            <a:chExt cx="5213876" cy="1770546"/>
          </a:xfrm>
        </p:grpSpPr>
        <p:pic>
          <p:nvPicPr>
            <p:cNvPr id="9" name="รูปภาพ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3998" y="2019602"/>
              <a:ext cx="5213876" cy="1770546"/>
            </a:xfrm>
            <a:prstGeom prst="rect">
              <a:avLst/>
            </a:prstGeom>
          </p:spPr>
        </p:pic>
        <p:sp>
          <p:nvSpPr>
            <p:cNvPr id="10" name="สี่เหลี่ยมผืนผ้า 9"/>
            <p:cNvSpPr/>
            <p:nvPr/>
          </p:nvSpPr>
          <p:spPr>
            <a:xfrm>
              <a:off x="7048575" y="2320405"/>
              <a:ext cx="3204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400" b="1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ตัวชี้วัด </a:t>
              </a:r>
              <a:r>
                <a:rPr lang="en-US" sz="5400" b="1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QOF61</a:t>
              </a:r>
              <a:endParaRPr lang="th-TH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909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65" y="2054710"/>
            <a:ext cx="11557958" cy="4508873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494853" y="337839"/>
            <a:ext cx="112309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เราสร้างแนวทางและวางแผน ติดตามตัวชี้วัดเป็นระยะอย่างใกล้ชิด </a:t>
            </a:r>
            <a:b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ในส่วนนี้มีความสำคัญอย่างมาก เพราะจะทราบปัญหาและข้อจำกัด</a:t>
            </a:r>
            <a:endParaRPr lang="th-TH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 rot="20741273">
            <a:off x="3503701" y="5010209"/>
            <a:ext cx="5213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ใครสีแดงยังไม่ผ่านนะจ๊ะ</a:t>
            </a:r>
            <a:endParaRPr lang="th-TH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818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3464" t="18823" r="7027" b="11216"/>
          <a:stretch/>
        </p:blipFill>
        <p:spPr>
          <a:xfrm>
            <a:off x="995081" y="1861073"/>
            <a:ext cx="9821731" cy="4797910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07576" y="213374"/>
            <a:ext cx="1198401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เมื่อมีการวางแผน เป้าหมายชัดเจน เข้าใจวิธีคีย์ข้อมูล จึงทำให้ผลงานดีขึ้น </a:t>
            </a:r>
            <a:b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แม้จะยังไม่ผ่านบ้าง แต่ถือว่าทำได้ดี ผลงานมูลค่าเงินจัดสรรได้เป็นที่ 1 ของเขต 6</a:t>
            </a:r>
            <a:endParaRPr lang="th-TH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995080" y="6325496"/>
            <a:ext cx="9821731" cy="3334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811" y="5733826"/>
            <a:ext cx="1124174" cy="1124174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 rot="19654293">
            <a:off x="5990356" y="4813857"/>
            <a:ext cx="3454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ผ่าน 5 ไม่ผ่าน 7</a:t>
            </a:r>
            <a:endParaRPr lang="th-TH" sz="5400" b="1" cap="none" spc="0" dirty="0">
              <a:ln w="0">
                <a:solidFill>
                  <a:srgbClr val="FFC000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701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/>
          <a:srcRect l="2582" t="35137" r="64183" b="15451"/>
          <a:stretch/>
        </p:blipFill>
        <p:spPr>
          <a:xfrm>
            <a:off x="225908" y="1941246"/>
            <a:ext cx="4539727" cy="4218332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/>
          <a:srcRect l="2483" t="13176" r="45261" b="50588"/>
          <a:stretch/>
        </p:blipFill>
        <p:spPr>
          <a:xfrm>
            <a:off x="5068620" y="3630039"/>
            <a:ext cx="6904641" cy="2992443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4"/>
          <a:srcRect l="44108" t="19462" r="29379" b="67553"/>
          <a:stretch/>
        </p:blipFill>
        <p:spPr>
          <a:xfrm>
            <a:off x="5068620" y="1906827"/>
            <a:ext cx="5016053" cy="1536655"/>
          </a:xfrm>
          <a:prstGeom prst="rect">
            <a:avLst/>
          </a:prstGeom>
        </p:spPr>
      </p:pic>
      <p:grpSp>
        <p:nvGrpSpPr>
          <p:cNvPr id="8" name="กลุ่ม 7"/>
          <p:cNvGrpSpPr/>
          <p:nvPr/>
        </p:nvGrpSpPr>
        <p:grpSpPr>
          <a:xfrm>
            <a:off x="7321580" y="61843"/>
            <a:ext cx="4103049" cy="1340488"/>
            <a:chOff x="6043998" y="2019602"/>
            <a:chExt cx="5213876" cy="1770546"/>
          </a:xfrm>
        </p:grpSpPr>
        <p:pic>
          <p:nvPicPr>
            <p:cNvPr id="9" name="รูปภาพ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3998" y="2019602"/>
              <a:ext cx="5213876" cy="1770546"/>
            </a:xfrm>
            <a:prstGeom prst="rect">
              <a:avLst/>
            </a:prstGeom>
          </p:spPr>
        </p:pic>
        <p:sp>
          <p:nvSpPr>
            <p:cNvPr id="10" name="สี่เหลี่ยมผืนผ้า 9"/>
            <p:cNvSpPr/>
            <p:nvPr/>
          </p:nvSpPr>
          <p:spPr>
            <a:xfrm>
              <a:off x="6998578" y="2277778"/>
              <a:ext cx="3359399" cy="10162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400" b="1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ตัวชี้วัด </a:t>
              </a:r>
              <a:r>
                <a:rPr lang="en-US" sz="4400" b="1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QOF62</a:t>
              </a:r>
              <a:endParaRPr lang="th-TH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4" name="สี่เหลี่ยมผืนผ้า 3"/>
          <p:cNvSpPr/>
          <p:nvPr/>
        </p:nvSpPr>
        <p:spPr>
          <a:xfrm>
            <a:off x="702841" y="355976"/>
            <a:ext cx="1094769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QOF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2562 เราได้มีการศึกษาข้อมูลมากยิ่งขึ้น </a:t>
            </a:r>
            <a:b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น้ำหนักคะแนนตัวชี้วัดจะสัมพันธ์กับวงเงินที่จัดสรร และหลักเกณฑ์การจัดสรร</a:t>
            </a:r>
            <a:endParaRPr lang="th-TH" sz="40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628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0229" t="13333" r="7909" b="6039"/>
          <a:stretch/>
        </p:blipFill>
        <p:spPr>
          <a:xfrm>
            <a:off x="358012" y="1043489"/>
            <a:ext cx="5906869" cy="3636085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3"/>
          <a:srcRect l="19542" t="19294" r="6045" b="10432"/>
          <a:stretch/>
        </p:blipFill>
        <p:spPr>
          <a:xfrm>
            <a:off x="3059840" y="2282737"/>
            <a:ext cx="5540573" cy="3270325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-184003" y="238782"/>
            <a:ext cx="69909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 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TEMPLATE</a:t>
            </a:r>
            <a:endParaRPr lang="th-TH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264881" y="1574851"/>
            <a:ext cx="30404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จัดอบรม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 </a:t>
            </a:r>
            <a:r>
              <a:rPr lang="th-TH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คป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สอ.</a:t>
            </a:r>
            <a:endParaRPr lang="th-TH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8600413" y="2629103"/>
            <a:ext cx="34705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WEB Monitor 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</a:t>
            </a:r>
            <a:endParaRPr lang="th-TH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4"/>
          <a:srcRect l="15426" t="10823" r="37418" b="39765"/>
          <a:stretch/>
        </p:blipFill>
        <p:spPr>
          <a:xfrm>
            <a:off x="6806898" y="3336989"/>
            <a:ext cx="5174429" cy="3388658"/>
          </a:xfrm>
          <a:prstGeom prst="rect">
            <a:avLst/>
          </a:prstGeom>
        </p:spPr>
      </p:pic>
      <p:grpSp>
        <p:nvGrpSpPr>
          <p:cNvPr id="16" name="กลุ่ม 15"/>
          <p:cNvGrpSpPr/>
          <p:nvPr/>
        </p:nvGrpSpPr>
        <p:grpSpPr>
          <a:xfrm>
            <a:off x="7432647" y="170380"/>
            <a:ext cx="4572000" cy="1552575"/>
            <a:chOff x="230725" y="5173072"/>
            <a:chExt cx="4572000" cy="1552575"/>
          </a:xfrm>
        </p:grpSpPr>
        <p:pic>
          <p:nvPicPr>
            <p:cNvPr id="14" name="รูปภาพ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725" y="5173072"/>
              <a:ext cx="4572000" cy="1552575"/>
            </a:xfrm>
            <a:prstGeom prst="rect">
              <a:avLst/>
            </a:prstGeom>
          </p:spPr>
        </p:pic>
        <p:sp>
          <p:nvSpPr>
            <p:cNvPr id="15" name="สี่เหลี่ยมผืนผ้า 14"/>
            <p:cNvSpPr/>
            <p:nvPr/>
          </p:nvSpPr>
          <p:spPr>
            <a:xfrm>
              <a:off x="577732" y="5459235"/>
              <a:ext cx="387798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400" b="1" dirty="0" smtClean="0">
                  <a:ln w="0"/>
                  <a:solidFill>
                    <a:srgbClr val="E020B7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เตรียมเครื่องมือให้พร้อม</a:t>
              </a:r>
              <a:endParaRPr lang="th-TH" sz="4400" b="1" dirty="0">
                <a:ln w="0"/>
                <a:solidFill>
                  <a:srgbClr val="E020B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8" name="กระจาย 2 17"/>
          <p:cNvSpPr/>
          <p:nvPr/>
        </p:nvSpPr>
        <p:spPr>
          <a:xfrm>
            <a:off x="268343" y="4538583"/>
            <a:ext cx="4550484" cy="2288500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ต้องทำให้ดีกว่าเดิม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029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333485" y="84283"/>
            <a:ext cx="117473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วางแผนตัวชี้วัด กำหนด 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Time Line 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การเก็บผลงาน ตัวชี้วัด 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HDC+QOF</a:t>
            </a:r>
            <a:endParaRPr lang="th-TH" sz="40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/>
          <a:srcRect l="1993" t="12863" r="12517" b="14823"/>
          <a:stretch/>
        </p:blipFill>
        <p:spPr>
          <a:xfrm>
            <a:off x="763789" y="883830"/>
            <a:ext cx="10822194" cy="572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0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ท้องฟ้า">
  <a:themeElements>
    <a:clrScheme name="ท้องฟ้า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ท้องฟ้า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ท้องฟ้า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TM03457452[[fn=ท้องฟ้า]]</Template>
  <TotalTime>24437</TotalTime>
  <Words>632</Words>
  <Application>Microsoft Office PowerPoint</Application>
  <PresentationFormat>แบบจอกว้าง</PresentationFormat>
  <Paragraphs>63</Paragraphs>
  <Slides>33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33</vt:i4>
      </vt:variant>
    </vt:vector>
  </HeadingPairs>
  <TitlesOfParts>
    <vt:vector size="40" baseType="lpstr">
      <vt:lpstr>Angsana New</vt:lpstr>
      <vt:lpstr>Arial</vt:lpstr>
      <vt:lpstr>Calibri</vt:lpstr>
      <vt:lpstr>Calibri Light</vt:lpstr>
      <vt:lpstr>Cordia New</vt:lpstr>
      <vt:lpstr>TH SarabunPSK</vt:lpstr>
      <vt:lpstr>ท้องฟ้า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www.easyosteam.com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Mr.KKD</dc:creator>
  <cp:lastModifiedBy>Mr.KKD</cp:lastModifiedBy>
  <cp:revision>147</cp:revision>
  <dcterms:created xsi:type="dcterms:W3CDTF">2021-07-29T07:45:44Z</dcterms:created>
  <dcterms:modified xsi:type="dcterms:W3CDTF">2022-01-24T07:53:09Z</dcterms:modified>
</cp:coreProperties>
</file>